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8"/>
  </p:notesMasterIdLst>
  <p:handoutMasterIdLst>
    <p:handoutMasterId r:id="rId19"/>
  </p:handoutMasterIdLst>
  <p:sldIdLst>
    <p:sldId id="281" r:id="rId5"/>
    <p:sldId id="277" r:id="rId6"/>
    <p:sldId id="280" r:id="rId7"/>
    <p:sldId id="279" r:id="rId8"/>
    <p:sldId id="285" r:id="rId9"/>
    <p:sldId id="261" r:id="rId10"/>
    <p:sldId id="286" r:id="rId11"/>
    <p:sldId id="287" r:id="rId12"/>
    <p:sldId id="288" r:id="rId13"/>
    <p:sldId id="289" r:id="rId14"/>
    <p:sldId id="265" r:id="rId15"/>
    <p:sldId id="284" r:id="rId16"/>
    <p:sldId id="282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UNO-16" initials="A1" lastIdx="1" clrIdx="0">
    <p:extLst>
      <p:ext uri="{19B8F6BF-5375-455C-9EA6-DF929625EA0E}">
        <p15:presenceInfo xmlns:p15="http://schemas.microsoft.com/office/powerpoint/2012/main" userId="ALUNO-16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775C9"/>
    <a:srgbClr val="0E7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E9639D4-E3E2-4D34-9284-5A2195B3D0D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85" autoAdjust="0"/>
    <p:restoredTop sz="94879" autoAdjust="0"/>
  </p:normalViewPr>
  <p:slideViewPr>
    <p:cSldViewPr snapToGrid="0">
      <p:cViewPr varScale="1">
        <p:scale>
          <a:sx n="108" d="100"/>
          <a:sy n="108" d="100"/>
        </p:scale>
        <p:origin x="594" y="96"/>
      </p:cViewPr>
      <p:guideLst/>
    </p:cSldViewPr>
  </p:slideViewPr>
  <p:outlineViewPr>
    <p:cViewPr>
      <p:scale>
        <a:sx n="33" d="100"/>
        <a:sy n="33" d="100"/>
      </p:scale>
      <p:origin x="0" y="-403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757"/>
    </p:cViewPr>
  </p:sorterViewPr>
  <p:notesViewPr>
    <p:cSldViewPr snapToGrid="0">
      <p:cViewPr>
        <p:scale>
          <a:sx n="1" d="2"/>
          <a:sy n="1" d="2"/>
        </p:scale>
        <p:origin x="3480" y="55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976AB79-C677-3DB7-78CF-9305D586148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3AB137-CEA6-0244-F12B-1ECC21172D0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C994AA-C437-4EF4-8BEF-0B832D7FA420}" type="datetimeFigureOut">
              <a:rPr lang="en-US" smtClean="0"/>
              <a:t>4/23/2024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68EC96-C6CC-F2AF-D90F-143F4D20A07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F8EC8D-EF88-0275-F75C-A789924433B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757874-EF65-4B61-B062-40C932C8129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0278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4FE048-FAD0-D943-9A17-3C4CB7633182}" type="datetimeFigureOut">
              <a:rPr lang="en-US" smtClean="0"/>
              <a:t>4/23/2024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247812-3409-784D-BAE7-ABE53735D59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0300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6319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6139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F23A35-1FA6-84F9-C9C9-8EFD760A50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67CDB01-A300-500A-E9FF-5021D5B216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3B90371-6E13-9BA6-3274-E7DFC0AA83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DD689E-823E-FB48-22C9-BEE63C553E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2940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0178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79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8352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3394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8229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9163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6097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6983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7A7F58C7-D277-8F14-F024-4B41D20D054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E8C189B-2E00-67DA-E342-3440F5EBB4C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286000"/>
            <a:ext cx="9144000" cy="2286000"/>
          </a:xfrm>
        </p:spPr>
        <p:txBody>
          <a:bodyPr anchor="ctr" anchorCtr="0">
            <a:no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4246750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563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Content Placeholder 10">
            <a:extLst>
              <a:ext uri="{FF2B5EF4-FFF2-40B4-BE49-F238E27FC236}">
                <a16:creationId xmlns:a16="http://schemas.microsoft.com/office/drawing/2014/main" id="{A524C1E0-92FE-D7D2-83A7-46D29A838874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38200" y="1790329"/>
            <a:ext cx="5134335" cy="4113054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27E0367-8E38-8905-DC9A-D0C376A591A7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219464" y="1790329"/>
            <a:ext cx="5134335" cy="4113054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3D847DE-29F2-8ABB-1718-34BED4F377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4/23/2024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039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0CEAFE70-86D3-8690-31CA-F9A1FBA494D0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613186" y="2107800"/>
            <a:ext cx="10965628" cy="3920196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4/23/2024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0992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76EE6F3F-63EB-5C0E-2307-3B7CBBA1C37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437" y="400485"/>
            <a:ext cx="9467127" cy="2527911"/>
          </a:xfrm>
        </p:spPr>
        <p:txBody>
          <a:bodyPr anchor="b">
            <a:noAutofit/>
          </a:bodyPr>
          <a:lstStyle>
            <a:lvl1pPr algn="ctr">
              <a:spcBef>
                <a:spcPts val="1000"/>
              </a:spcBef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12DA517-30B0-BC62-0422-F995FB9189E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62075" y="3738622"/>
            <a:ext cx="9467850" cy="2527911"/>
          </a:xfrm>
        </p:spPr>
        <p:txBody>
          <a:bodyPr>
            <a:normAutofit/>
          </a:bodyPr>
          <a:lstStyle>
            <a:lvl1pPr marL="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2pPr>
            <a:lvl3pPr marL="9144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3pPr>
            <a:lvl4pPr marL="13716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4pPr>
            <a:lvl5pPr marL="18288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1629670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62816" y="457200"/>
            <a:ext cx="4837176" cy="1993392"/>
          </a:xfr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6B8CBAD6-FC79-B2BB-0B67-26429A6D4C8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28882" y="0"/>
            <a:ext cx="6115050" cy="6858000"/>
          </a:xfrm>
          <a:prstGeom prst="parallelogram">
            <a:avLst/>
          </a:prstGeom>
          <a:ln>
            <a:noFill/>
          </a:ln>
        </p:spPr>
        <p:txBody>
          <a:bodyPr tIns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562818" y="2752344"/>
            <a:ext cx="4837174" cy="3136392"/>
          </a:xfrm>
        </p:spPr>
        <p:txBody>
          <a:bodyPr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1pPr>
            <a:lvl2pPr marL="4572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2pPr>
            <a:lvl3pPr marL="9144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3pPr>
            <a:lvl4pPr marL="13716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4pPr>
            <a:lvl5pPr marL="18288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34796A3-781D-5244-DAB8-2D6EE0AC3B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62817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43880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7600" y="762000"/>
            <a:ext cx="5066250" cy="2900680"/>
          </a:xfrm>
        </p:spPr>
        <p:txBody>
          <a:bodyPr anchor="b">
            <a:noAutofit/>
          </a:bodyPr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82836803-D9E6-3DF1-3B90-1E7E677CC7B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 flipH="1">
            <a:off x="6086167" y="-22225"/>
            <a:ext cx="6080760" cy="6902450"/>
          </a:xfrm>
          <a:prstGeom prst="parallelogram">
            <a:avLst/>
          </a:prstGeom>
          <a:ln>
            <a:noFill/>
          </a:ln>
        </p:spPr>
        <p:txBody>
          <a:bodyPr lIns="0" tIns="0">
            <a:normAutofit/>
          </a:bodyPr>
          <a:lstStyle>
            <a:lvl1pPr marL="0" indent="0" algn="l">
              <a:buNone/>
              <a:defRPr sz="2000"/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17600" y="4145280"/>
            <a:ext cx="5066250" cy="690880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200000" scaled="0"/>
            <a:tileRect/>
          </a:gradFill>
        </p:spPr>
        <p:txBody>
          <a:bodyPr anchor="ctr">
            <a:normAutofit/>
          </a:bodyPr>
          <a:lstStyle>
            <a:lvl1pPr marL="0" indent="0" algn="ctr">
              <a:buNone/>
              <a:defRPr sz="2400" cap="all" baseline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9241863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2425" y="466344"/>
            <a:ext cx="6241651" cy="1710354"/>
          </a:xfrm>
        </p:spPr>
        <p:txBody>
          <a:bodyPr bIns="0" anchor="ctr" anchorCtr="0">
            <a:no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11A5385-FB23-93A8-2B8F-9887244244D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287838" cy="685800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42426" y="2286000"/>
            <a:ext cx="6241650" cy="3474720"/>
          </a:xfrm>
        </p:spPr>
        <p:txBody>
          <a:bodyPr>
            <a:normAutofit/>
          </a:bodyPr>
          <a:lstStyle>
            <a:lvl1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1pPr>
            <a:lvl2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2pPr>
            <a:lvl3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3pPr>
            <a:lvl4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4pPr>
            <a:lvl5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0E25A87-9155-9E07-878F-CEC0B137C2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291586" y="6303963"/>
            <a:ext cx="4287186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78947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43000"/>
            <a:ext cx="9144000" cy="2286000"/>
          </a:xfrm>
        </p:spPr>
        <p:txBody>
          <a:bodyPr anchor="b">
            <a:noAutofit/>
          </a:bodyPr>
          <a:lstStyle>
            <a:lvl1pPr algn="ctr"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835198"/>
            <a:ext cx="9144000" cy="683219"/>
          </a:xfrm>
          <a:gradFill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</a:gradFill>
        </p:spPr>
        <p:txBody>
          <a:bodyPr anchor="ctr">
            <a:normAutofit/>
          </a:bodyPr>
          <a:lstStyle>
            <a:lvl1pPr marL="0" indent="0" algn="ctr">
              <a:buNone/>
              <a:defRPr sz="2400" cap="all" spc="3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5637277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9577E27-B60E-C6DD-BAAF-5CCC3D59E5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880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Content Placeholder 10">
            <a:extLst>
              <a:ext uri="{FF2B5EF4-FFF2-40B4-BE49-F238E27FC236}">
                <a16:creationId xmlns:a16="http://schemas.microsoft.com/office/drawing/2014/main" id="{964CA031-27E0-D0AA-1451-A904CCF234F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199" y="2024781"/>
            <a:ext cx="5212079" cy="4137189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81FE0D7D-86B7-CCD2-A7A1-70E95846B54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59795" y="2024780"/>
            <a:ext cx="4894006" cy="4137189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4/23/2024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2907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880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D2DE411-9D7C-15AE-0B59-F26B2BF8C52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200" y="2024781"/>
            <a:ext cx="2878394" cy="4137189"/>
          </a:xfrm>
        </p:spPr>
        <p:txBody>
          <a:bodyPr>
            <a:normAutofit/>
          </a:bodyPr>
          <a:lstStyle>
            <a:lvl1pPr marL="3429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rabicPeriod"/>
              <a:defRPr sz="1800">
                <a:latin typeface="+mn-lt"/>
              </a:defRPr>
            </a:lvl1pPr>
            <a:lvl2pPr marL="8001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lphaLcPeriod"/>
              <a:defRPr sz="1800">
                <a:latin typeface="+mn-lt"/>
              </a:defRPr>
            </a:lvl2pPr>
            <a:lvl3pPr marL="12573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rabicParenR"/>
              <a:defRPr sz="1800">
                <a:latin typeface="+mn-lt"/>
              </a:defRPr>
            </a:lvl3pPr>
            <a:lvl4pPr marL="17145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lphaLcParenR"/>
              <a:defRPr sz="1800">
                <a:latin typeface="+mn-lt"/>
              </a:defRPr>
            </a:lvl4pPr>
            <a:lvl5pPr marL="2057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Content Placeholder 10">
            <a:extLst>
              <a:ext uri="{FF2B5EF4-FFF2-40B4-BE49-F238E27FC236}">
                <a16:creationId xmlns:a16="http://schemas.microsoft.com/office/drawing/2014/main" id="{60FEDE7C-502F-ECFE-4136-E99206849C2A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59795" y="2024780"/>
            <a:ext cx="4894006" cy="4137189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4/23/2024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8526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pict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48056"/>
            <a:ext cx="6172200" cy="1581912"/>
          </a:xfrm>
        </p:spPr>
        <p:txBody>
          <a:bodyPr anchor="b" anchorCtr="0">
            <a:no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10">
            <a:extLst>
              <a:ext uri="{FF2B5EF4-FFF2-40B4-BE49-F238E27FC236}">
                <a16:creationId xmlns:a16="http://schemas.microsoft.com/office/drawing/2014/main" id="{5F30E2A0-23EF-51B1-8ABD-00429EEA064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38200" y="2257063"/>
            <a:ext cx="4894006" cy="3904906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F15552F-C66B-341F-2D37-0389710BA5E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500938" y="-22225"/>
            <a:ext cx="4714875" cy="688022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D8DCC6D-8B88-7BE0-7240-F743AE09EC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93814" y="6303963"/>
            <a:ext cx="4287186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54381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563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Content Placeholder 10">
            <a:extLst>
              <a:ext uri="{FF2B5EF4-FFF2-40B4-BE49-F238E27FC236}">
                <a16:creationId xmlns:a16="http://schemas.microsoft.com/office/drawing/2014/main" id="{9C3ED3BF-FF6B-07FA-72C4-F6102A8558AF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96074" y="2106591"/>
            <a:ext cx="2067045" cy="3633787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6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2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423FEB60-8FB5-7F10-EDD7-8AB4B3139EF6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3483980" y="2106591"/>
            <a:ext cx="7869820" cy="4016713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4/23/2024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150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FD97564-C310-6E8C-8689-CE18881B4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AD99FA-26D9-873B-BE7F-26FEC5C233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19819E-0266-97DD-DFD1-BAAA06AE32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6D8061D-18C3-4F4F-85EF-561633F58754}" type="datetimeFigureOut">
              <a:rPr lang="en-US" smtClean="0"/>
              <a:t>4/23/2024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FD19C9-01CE-9E2A-CDA5-C15940F055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801085-7B28-048D-E3D3-9C3614268D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BD12358-51D2-46B3-9BDE-DF29528B945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934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60" r:id="rId2"/>
    <p:sldLayoutId id="2147483659" r:id="rId3"/>
    <p:sldLayoutId id="2147483650" r:id="rId4"/>
    <p:sldLayoutId id="2147483649" r:id="rId5"/>
    <p:sldLayoutId id="2147483662" r:id="rId6"/>
    <p:sldLayoutId id="2147483663" r:id="rId7"/>
    <p:sldLayoutId id="2147483652" r:id="rId8"/>
    <p:sldLayoutId id="2147483666" r:id="rId9"/>
    <p:sldLayoutId id="2147483664" r:id="rId10"/>
    <p:sldLayoutId id="2147483665" r:id="rId11"/>
    <p:sldLayoutId id="214748366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 cap="all" spc="3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microsoft.com/office/2007/relationships/hdphoto" Target="../media/hdphoto3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web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7" descr="abstract image">
            <a:extLst>
              <a:ext uri="{FF2B5EF4-FFF2-40B4-BE49-F238E27FC236}">
                <a16:creationId xmlns:a16="http://schemas.microsoft.com/office/drawing/2014/main" id="{782ED2F6-AFB3-9199-3999-2B5E4BAF242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alphaModFix amt="5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80000"/>
                    </a14:imgEffect>
                    <a14:imgEffect>
                      <a14:brightnessContrast contrast="1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effectLst/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F20A922B-22EC-7FD8-FA8C-2FFAC558BD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86000"/>
            <a:ext cx="9144000" cy="2286000"/>
          </a:xfrm>
        </p:spPr>
        <p:txBody>
          <a:bodyPr/>
          <a:lstStyle/>
          <a:p>
            <a:r>
              <a:rPr lang="en-US" dirty="0" err="1"/>
              <a:t>Segurança</a:t>
            </a:r>
            <a:r>
              <a:rPr lang="en-US" dirty="0"/>
              <a:t> da </a:t>
            </a:r>
            <a:br>
              <a:rPr lang="en-US" dirty="0"/>
            </a:br>
            <a:r>
              <a:rPr lang="en-US" dirty="0" err="1"/>
              <a:t>Informação</a:t>
            </a:r>
            <a:r>
              <a:rPr lang="en-US" dirty="0"/>
              <a:t> – LGPD</a:t>
            </a:r>
          </a:p>
        </p:txBody>
      </p:sp>
    </p:spTree>
    <p:extLst>
      <p:ext uri="{BB962C8B-B14F-4D97-AF65-F5344CB8AC3E}">
        <p14:creationId xmlns:p14="http://schemas.microsoft.com/office/powerpoint/2010/main" val="6392647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A15DE-D135-0710-9984-A0A55E960C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48056"/>
            <a:ext cx="6172200" cy="1581912"/>
          </a:xfrm>
          <a:noFill/>
        </p:spPr>
        <p:txBody>
          <a:bodyPr anchor="b"/>
          <a:lstStyle/>
          <a:p>
            <a:r>
              <a:rPr lang="en-US" dirty="0" err="1"/>
              <a:t>Sanções</a:t>
            </a:r>
            <a:r>
              <a:rPr lang="en-US" dirty="0"/>
              <a:t> e </a:t>
            </a:r>
            <a:r>
              <a:rPr lang="en-US" dirty="0" err="1"/>
              <a:t>punições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C8AA23-D8D0-93BE-5C5F-103A750B0D2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8201" y="2494046"/>
            <a:ext cx="4894006" cy="2333987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/>
              <a:t>A LGPD prevê penalidades que podem incluir advertências ou multas equivalentes a até 2% do faturamento da empresa (com um limite de R$ 50 milhões por infração), suspensão parcial ou total das operações ligadas ao tratamento de dados e até mesmo a proibição completa de realizar qualquer atividade relacionada ao tratamento de dados.</a:t>
            </a:r>
          </a:p>
        </p:txBody>
      </p:sp>
      <p:pic>
        <p:nvPicPr>
          <p:cNvPr id="6" name="Espaço Reservado para Imagem 5">
            <a:extLst>
              <a:ext uri="{FF2B5EF4-FFF2-40B4-BE49-F238E27FC236}">
                <a16:creationId xmlns:a16="http://schemas.microsoft.com/office/drawing/2014/main" id="{9C3EE472-A363-AA66-3D15-42B1CBAEF0D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15" r="46877"/>
          <a:stretch/>
        </p:blipFill>
        <p:spPr>
          <a:xfrm>
            <a:off x="7500938" y="0"/>
            <a:ext cx="4714875" cy="6858000"/>
          </a:xfrm>
          <a:prstGeom prst="rect">
            <a:avLst/>
          </a:prstGeom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1020664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8FFB288D-3CDE-9680-1F4D-9F7EC21C8A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3039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14C27C8-165C-5513-DB4B-9D840097C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880"/>
          </a:xfrm>
          <a:noFill/>
        </p:spPr>
        <p:txBody>
          <a:bodyPr anchor="ctr"/>
          <a:lstStyle/>
          <a:p>
            <a:pPr algn="l"/>
            <a:r>
              <a:rPr lang="en-US" dirty="0" err="1"/>
              <a:t>Importante</a:t>
            </a:r>
            <a:r>
              <a:rPr lang="en-US" dirty="0"/>
              <a:t> </a:t>
            </a:r>
            <a:r>
              <a:rPr lang="en-US" dirty="0" err="1"/>
              <a:t>lembrar</a:t>
            </a:r>
            <a:r>
              <a:rPr lang="en-US" dirty="0"/>
              <a:t>…</a:t>
            </a:r>
          </a:p>
        </p:txBody>
      </p:sp>
      <p:sp>
        <p:nvSpPr>
          <p:cNvPr id="52" name="Content Placeholder 51">
            <a:extLst>
              <a:ext uri="{FF2B5EF4-FFF2-40B4-BE49-F238E27FC236}">
                <a16:creationId xmlns:a16="http://schemas.microsoft.com/office/drawing/2014/main" id="{F2CCE123-860F-8623-781F-12CEA66980F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198" y="2024780"/>
            <a:ext cx="4943477" cy="354734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dirty="0"/>
              <a:t>Transferência de dados para fora do país:</a:t>
            </a:r>
          </a:p>
          <a:p>
            <a:pPr marL="0" indent="0">
              <a:buNone/>
            </a:pPr>
            <a:r>
              <a:rPr lang="pt-BR" dirty="0"/>
              <a:t>A LGPD estabelece regras para transferir dados pessoais para nações ou organizações fora do país. Essas transferências só podem ser feitas se o país ou organização de destino fornecer proteção de dados adequada ou se houver garantias específicas, como cláusulas em contratos ou certificados.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80227B8-A24C-8C29-034A-D7700B887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96091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975C36-617B-795C-5A2B-325EA34F16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14" descr="A group of people sitting around a table">
            <a:extLst>
              <a:ext uri="{FF2B5EF4-FFF2-40B4-BE49-F238E27FC236}">
                <a16:creationId xmlns:a16="http://schemas.microsoft.com/office/drawing/2014/main" id="{E4DF753A-3575-A0D9-5135-8A94308DC03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r="2"/>
          <a:stretch/>
        </p:blipFill>
        <p:spPr>
          <a:xfrm>
            <a:off x="-28882" y="0"/>
            <a:ext cx="6115050" cy="6858000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2EC4A8-49EE-CF82-CFDC-BA9308ED0D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5834" y="1019175"/>
            <a:ext cx="5333999" cy="5010149"/>
          </a:xfrm>
          <a:noFill/>
        </p:spPr>
        <p:txBody>
          <a:bodyPr anchor="t">
            <a:normAutofit/>
          </a:bodyPr>
          <a:lstStyle/>
          <a:p>
            <a:r>
              <a:rPr lang="pt-BR" dirty="0"/>
              <a:t>Esses são apenas alguns dos componentes essenciais da LGPD. </a:t>
            </a:r>
          </a:p>
          <a:p>
            <a:r>
              <a:rPr lang="pt-BR" dirty="0"/>
              <a:t>A legislação visa criar uma cultura de proteção de dados pessoais e garantir que o tratamento de dados pessoais seja feito de forma ética, transparente e responsável por parte de empresas e órgãos públicos.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0179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11" descr="A close up of dots&#10;">
            <a:extLst>
              <a:ext uri="{FF2B5EF4-FFF2-40B4-BE49-F238E27FC236}">
                <a16:creationId xmlns:a16="http://schemas.microsoft.com/office/drawing/2014/main" id="{030E03B4-DAB0-F43D-4B1C-C54F75E621A1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5000"/>
                    </a14:imgEffect>
                    <a14:imgEffect>
                      <a14:colorTemperature colorTemp="4005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4AB1CD4B-2C7F-1593-8E69-B7450F3DCA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436" y="2929631"/>
            <a:ext cx="9467127" cy="938196"/>
          </a:xfrm>
        </p:spPr>
        <p:txBody>
          <a:bodyPr/>
          <a:lstStyle/>
          <a:p>
            <a:r>
              <a:rPr lang="en-US" sz="5400" dirty="0" err="1"/>
              <a:t>Obrigado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21844722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A15DE-D135-0710-9984-A0A55E960C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48056"/>
            <a:ext cx="6172200" cy="1581912"/>
          </a:xfrm>
          <a:noFill/>
        </p:spPr>
        <p:txBody>
          <a:bodyPr anchor="b"/>
          <a:lstStyle/>
          <a:p>
            <a:r>
              <a:rPr lang="en-US" dirty="0" err="1"/>
              <a:t>Contexto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C8AA23-D8D0-93BE-5C5F-103A750B0D2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8200" y="2257063"/>
            <a:ext cx="4894006" cy="3904906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/>
              <a:t>A </a:t>
            </a:r>
            <a:r>
              <a:rPr lang="pt-BR" b="1" dirty="0"/>
              <a:t>Lei Geral de Proteção de Dados</a:t>
            </a:r>
            <a:r>
              <a:rPr lang="pt-BR" dirty="0"/>
              <a:t> (LGPD) é uma lei brasileira que fornece </a:t>
            </a:r>
            <a:r>
              <a:rPr lang="pt-BR" u="sng" dirty="0"/>
              <a:t>diretrizes essenciais</a:t>
            </a:r>
            <a:r>
              <a:rPr lang="pt-BR" dirty="0"/>
              <a:t> para a coleta, processamento, utilização e armazenamento de </a:t>
            </a:r>
            <a:r>
              <a:rPr lang="pt-BR" u="sng" dirty="0"/>
              <a:t>dados pessoais</a:t>
            </a:r>
            <a:r>
              <a:rPr lang="pt-BR" dirty="0"/>
              <a:t> por organizações públicas e privadas. Ou seja, em sua essência, visa proteger os direitos fundamentais da pessoa </a:t>
            </a:r>
            <a:r>
              <a:rPr lang="pt-BR" b="1" dirty="0"/>
              <a:t>natural</a:t>
            </a:r>
            <a:r>
              <a:rPr lang="pt-BR" dirty="0"/>
              <a:t>.</a:t>
            </a:r>
          </a:p>
          <a:p>
            <a:endParaRPr lang="pt-BR" sz="1200" dirty="0"/>
          </a:p>
          <a:p>
            <a:r>
              <a:rPr lang="pt-BR" dirty="0"/>
              <a:t>Sua fonte de inspiração foi a </a:t>
            </a:r>
            <a:r>
              <a:rPr lang="pt-BR" b="1" dirty="0"/>
              <a:t>General Data </a:t>
            </a:r>
            <a:r>
              <a:rPr lang="pt-BR" b="1" dirty="0" err="1"/>
              <a:t>Protection</a:t>
            </a:r>
            <a:r>
              <a:rPr lang="pt-BR" b="1" dirty="0"/>
              <a:t> </a:t>
            </a:r>
            <a:r>
              <a:rPr lang="pt-BR" b="1" dirty="0" err="1"/>
              <a:t>Regulation</a:t>
            </a:r>
            <a:r>
              <a:rPr lang="pt-BR" dirty="0"/>
              <a:t> (GDPR), que entrou em vigor na União Europeia em 2018, provocando grandes consequências para consumidores e empresas.</a:t>
            </a:r>
          </a:p>
        </p:txBody>
      </p:sp>
      <p:pic>
        <p:nvPicPr>
          <p:cNvPr id="10" name="Espaço Reservado para Imagem 9">
            <a:extLst>
              <a:ext uri="{FF2B5EF4-FFF2-40B4-BE49-F238E27FC236}">
                <a16:creationId xmlns:a16="http://schemas.microsoft.com/office/drawing/2014/main" id="{D4006C3B-0ADB-10A7-DFBF-C28C1224640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68" r="27141"/>
          <a:stretch/>
        </p:blipFill>
        <p:spPr>
          <a:xfrm>
            <a:off x="7200438" y="-12700"/>
            <a:ext cx="5001087" cy="6880225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4FB75563-8248-08EB-AF75-AD383ECB50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6928" y="6305550"/>
            <a:ext cx="852328" cy="56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5977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7" descr="close up of computer code">
            <a:extLst>
              <a:ext uri="{FF2B5EF4-FFF2-40B4-BE49-F238E27FC236}">
                <a16:creationId xmlns:a16="http://schemas.microsoft.com/office/drawing/2014/main" id="{94D43AA7-0244-2FEB-86AC-B5DECE0232D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alphaModFix amt="4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2F3FA79-DE26-1F2A-0CF7-5671B73C8B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86000"/>
            <a:ext cx="9144000" cy="2286000"/>
          </a:xfrm>
        </p:spPr>
        <p:txBody>
          <a:bodyPr/>
          <a:lstStyle/>
          <a:p>
            <a:r>
              <a:rPr lang="pt-BR" b="1" dirty="0"/>
              <a:t>Princípios da Proteção de Dados Pessoais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678692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9874B-BCA9-8420-1595-EDD1865A09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880"/>
          </a:xfrm>
          <a:noFill/>
        </p:spPr>
        <p:txBody>
          <a:bodyPr anchor="ctr"/>
          <a:lstStyle/>
          <a:p>
            <a:r>
              <a:rPr lang="en-US" dirty="0" err="1"/>
              <a:t>Príncipios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A5FD2B-E3E5-1C2B-0151-21F216B14A3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200" y="2957864"/>
            <a:ext cx="10515599" cy="2670745"/>
          </a:xfrm>
          <a:noFill/>
        </p:spPr>
        <p:txBody>
          <a:bodyPr numCol="2">
            <a:normAutofit/>
          </a:bodyPr>
          <a:lstStyle/>
          <a:p>
            <a:pPr lvl="2"/>
            <a:r>
              <a:rPr lang="en-US" dirty="0" err="1"/>
              <a:t>Finalidade</a:t>
            </a:r>
            <a:endParaRPr lang="en-US" dirty="0"/>
          </a:p>
          <a:p>
            <a:pPr lvl="2"/>
            <a:r>
              <a:rPr lang="pt-BR" dirty="0"/>
              <a:t>Adequação</a:t>
            </a:r>
            <a:endParaRPr lang="en-US" dirty="0"/>
          </a:p>
          <a:p>
            <a:pPr lvl="2"/>
            <a:r>
              <a:rPr lang="en-US" dirty="0" err="1"/>
              <a:t>Necessidade</a:t>
            </a:r>
            <a:endParaRPr lang="en-US" dirty="0"/>
          </a:p>
          <a:p>
            <a:pPr lvl="2"/>
            <a:r>
              <a:rPr lang="en-US" dirty="0" err="1"/>
              <a:t>Consentimento</a:t>
            </a:r>
            <a:endParaRPr lang="en-US" dirty="0"/>
          </a:p>
          <a:p>
            <a:pPr lvl="2"/>
            <a:r>
              <a:rPr lang="en-US" dirty="0" err="1"/>
              <a:t>Transparência</a:t>
            </a:r>
            <a:endParaRPr lang="en-US" dirty="0"/>
          </a:p>
          <a:p>
            <a:pPr lvl="3"/>
            <a:r>
              <a:rPr lang="en-US" dirty="0" err="1"/>
              <a:t>Segurança</a:t>
            </a:r>
            <a:endParaRPr lang="en-US" dirty="0"/>
          </a:p>
          <a:p>
            <a:pPr lvl="3"/>
            <a:r>
              <a:rPr lang="en-US" dirty="0" err="1"/>
              <a:t>Prevenção</a:t>
            </a:r>
            <a:endParaRPr lang="en-US" dirty="0"/>
          </a:p>
          <a:p>
            <a:pPr lvl="3"/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descrimição</a:t>
            </a:r>
            <a:endParaRPr lang="en-US" dirty="0"/>
          </a:p>
          <a:p>
            <a:pPr lvl="3"/>
            <a:r>
              <a:rPr lang="en-US" dirty="0" err="1"/>
              <a:t>Resposabilização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6AA2678-D2AD-6101-2A00-2289475AE8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985A90ED-A76D-7689-B189-D7C6BD423EF9}"/>
              </a:ext>
            </a:extLst>
          </p:cNvPr>
          <p:cNvSpPr txBox="1"/>
          <p:nvPr/>
        </p:nvSpPr>
        <p:spPr>
          <a:xfrm>
            <a:off x="838199" y="1966884"/>
            <a:ext cx="105156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dirty="0"/>
              <a:t>Os princípios fundamentais da proteção de dados pessoais, estabelecidos pela LGPD, incluem: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2431593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Espaço Reservado para Imagem 12">
            <a:extLst>
              <a:ext uri="{FF2B5EF4-FFF2-40B4-BE49-F238E27FC236}">
                <a16:creationId xmlns:a16="http://schemas.microsoft.com/office/drawing/2014/main" id="{D6BC09D2-83BE-9B1D-0537-0F3970C8F18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61"/>
          <a:stretch/>
        </p:blipFill>
        <p:spPr>
          <a:xfrm>
            <a:off x="0" y="0"/>
            <a:ext cx="12192000" cy="68580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2F3FA79-DE26-1F2A-0CF7-5671B73C8B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86000"/>
            <a:ext cx="9144000" cy="2286000"/>
          </a:xfrm>
        </p:spPr>
        <p:txBody>
          <a:bodyPr/>
          <a:lstStyle/>
          <a:p>
            <a:r>
              <a:rPr lang="pt-B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Consentimento e finalidade</a:t>
            </a:r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2340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5F5E3-2B1C-7C0A-8581-67A9052D1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425" y="466344"/>
            <a:ext cx="6241651" cy="1710354"/>
          </a:xfrm>
          <a:noFill/>
        </p:spPr>
        <p:txBody>
          <a:bodyPr anchor="ctr"/>
          <a:lstStyle/>
          <a:p>
            <a:r>
              <a:rPr lang="en-US" dirty="0" err="1"/>
              <a:t>Consentimento</a:t>
            </a:r>
            <a:r>
              <a:rPr lang="en-US" dirty="0"/>
              <a:t>, </a:t>
            </a:r>
            <a:r>
              <a:rPr lang="en-US" dirty="0" err="1"/>
              <a:t>finalidade</a:t>
            </a:r>
            <a:r>
              <a:rPr lang="en-US" dirty="0"/>
              <a:t> e </a:t>
            </a:r>
            <a:r>
              <a:rPr lang="en-US" dirty="0" err="1"/>
              <a:t>Transparência</a:t>
            </a:r>
            <a:endParaRPr lang="en-US" dirty="0"/>
          </a:p>
        </p:txBody>
      </p:sp>
      <p:pic>
        <p:nvPicPr>
          <p:cNvPr id="20" name="Picture Placeholder 7" descr="A person talking to another person">
            <a:extLst>
              <a:ext uri="{FF2B5EF4-FFF2-40B4-BE49-F238E27FC236}">
                <a16:creationId xmlns:a16="http://schemas.microsoft.com/office/drawing/2014/main" id="{59669B42-CC26-1A2A-1FE7-526E425D019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10437" r="10437"/>
          <a:stretch/>
        </p:blipFill>
        <p:spPr>
          <a:xfrm>
            <a:off x="0" y="0"/>
            <a:ext cx="4287838" cy="6858000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A33159-D030-2F82-A142-F759407283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2426" y="2285999"/>
            <a:ext cx="6241650" cy="4019551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pt-BR" dirty="0"/>
              <a:t>A LGPD baseia-se no consentimento do titular dos dados. Isso significa que as empresas precisam obter o consentimento livre e esclarecido dos indivíduos para utilização dos dados pessoais. Além disso, o titular tem o direito de revogar o consentimento a qualquer momento.</a:t>
            </a:r>
            <a:endParaRPr lang="pt-BR" sz="1200" dirty="0"/>
          </a:p>
          <a:p>
            <a:pPr marL="0" indent="0">
              <a:buNone/>
            </a:pPr>
            <a:r>
              <a:rPr lang="pt-BR" dirty="0"/>
              <a:t>As empresas só podem coletar e tratar dados para propósitos justificados e previamente comunicados ao titular. A utilização dos dados fora dessas finalidades requer um novo consentimento ou justificativa legal.</a:t>
            </a:r>
          </a:p>
          <a:p>
            <a:pPr marL="0" indent="0">
              <a:buNone/>
            </a:pPr>
            <a:r>
              <a:rPr lang="pt-BR" dirty="0"/>
              <a:t>Para que tudo ocorra bem, as empresas devem fornecer políticas de privacidade claras e detalhadas para ser o mais transparente possível com seus clientes.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666746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Espaço Reservado para Imagem 8">
            <a:extLst>
              <a:ext uri="{FF2B5EF4-FFF2-40B4-BE49-F238E27FC236}">
                <a16:creationId xmlns:a16="http://schemas.microsoft.com/office/drawing/2014/main" id="{FBC9DC63-9A83-9D68-429A-5F35931351D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9" b="13462"/>
          <a:stretch/>
        </p:blipFill>
        <p:spPr>
          <a:xfrm>
            <a:off x="0" y="1"/>
            <a:ext cx="12192000" cy="68580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2F3FA79-DE26-1F2A-0CF7-5671B73C8B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486025"/>
            <a:ext cx="9144000" cy="2286000"/>
          </a:xfrm>
        </p:spPr>
        <p:txBody>
          <a:bodyPr/>
          <a:lstStyle/>
          <a:p>
            <a:r>
              <a:rPr lang="pt-BR" b="1" dirty="0" err="1"/>
              <a:t>Seguraça</a:t>
            </a:r>
            <a:r>
              <a:rPr lang="pt-BR" b="1" dirty="0"/>
              <a:t> e responsabilidade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9325779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5F5E3-2B1C-7C0A-8581-67A9052D1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425" y="466344"/>
            <a:ext cx="6241651" cy="1710354"/>
          </a:xfrm>
          <a:noFill/>
        </p:spPr>
        <p:txBody>
          <a:bodyPr anchor="ctr"/>
          <a:lstStyle/>
          <a:p>
            <a:r>
              <a:rPr lang="en-US" dirty="0" err="1"/>
              <a:t>Segurança</a:t>
            </a:r>
            <a:r>
              <a:rPr lang="en-US" dirty="0"/>
              <a:t> e </a:t>
            </a:r>
            <a:r>
              <a:rPr lang="en-US" dirty="0" err="1"/>
              <a:t>responsabilidade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A33159-D030-2F82-A142-F759407283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2426" y="2285999"/>
            <a:ext cx="6241650" cy="3257551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pt-BR" dirty="0"/>
              <a:t>A LGPD exige que as empresas implementem medidas de segurança administrativas e técnicas para proteger os dados pessoais de acessos não autorizados, vazamentos, perdas ou tratamento inadequado.</a:t>
            </a:r>
          </a:p>
          <a:p>
            <a:pPr marL="0" indent="0">
              <a:buNone/>
            </a:pPr>
            <a:endParaRPr lang="pt-BR" sz="1200" dirty="0"/>
          </a:p>
          <a:p>
            <a:pPr marL="0" indent="0">
              <a:buNone/>
            </a:pPr>
            <a:r>
              <a:rPr lang="pt-BR" dirty="0"/>
              <a:t>As empresas são responsáveis pelo cumprimento da LGPD e devem demonstrar que estão de acordo com os princípios e requisitos da lei. Para isso, é necessário manter registros de atividades de tratamento de dados e realizar avaliações de impacto à privacidade.</a:t>
            </a:r>
          </a:p>
        </p:txBody>
      </p:sp>
      <p:pic>
        <p:nvPicPr>
          <p:cNvPr id="10" name="Espaço Reservado para Imagem 9">
            <a:extLst>
              <a:ext uri="{FF2B5EF4-FFF2-40B4-BE49-F238E27FC236}">
                <a16:creationId xmlns:a16="http://schemas.microsoft.com/office/drawing/2014/main" id="{E9149672-7144-0F4F-8725-A9B221BE960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41" r="3394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5904005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Espaço Reservado para Imagem 11">
            <a:extLst>
              <a:ext uri="{FF2B5EF4-FFF2-40B4-BE49-F238E27FC236}">
                <a16:creationId xmlns:a16="http://schemas.microsoft.com/office/drawing/2014/main" id="{9068EABB-D9D2-E766-E1FA-34F824A500E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07" r="17016"/>
          <a:stretch/>
        </p:blipFill>
        <p:spPr>
          <a:xfrm>
            <a:off x="0" y="0"/>
            <a:ext cx="12192000" cy="68580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2F3FA79-DE26-1F2A-0CF7-5671B73C8B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486025"/>
            <a:ext cx="9144000" cy="2286000"/>
          </a:xfrm>
        </p:spPr>
        <p:txBody>
          <a:bodyPr/>
          <a:lstStyle/>
          <a:p>
            <a:r>
              <a:rPr lang="pt-BR" b="1" dirty="0"/>
              <a:t>Sanções e punições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78309931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Tech presentation">
      <a:dk1>
        <a:srgbClr val="000000"/>
      </a:dk1>
      <a:lt1>
        <a:srgbClr val="FFFFFF"/>
      </a:lt1>
      <a:dk2>
        <a:srgbClr val="435369"/>
      </a:dk2>
      <a:lt2>
        <a:srgbClr val="E8E8E8"/>
      </a:lt2>
      <a:accent1>
        <a:srgbClr val="A53F51"/>
      </a:accent1>
      <a:accent2>
        <a:srgbClr val="E89756"/>
      </a:accent2>
      <a:accent3>
        <a:srgbClr val="2F3342"/>
      </a:accent3>
      <a:accent4>
        <a:srgbClr val="2B2052"/>
      </a:accent4>
      <a:accent5>
        <a:srgbClr val="00023A"/>
      </a:accent5>
      <a:accent6>
        <a:srgbClr val="7E7E7E"/>
      </a:accent6>
      <a:hlink>
        <a:srgbClr val="467886"/>
      </a:hlink>
      <a:folHlink>
        <a:srgbClr val="96607D"/>
      </a:folHlink>
    </a:clrScheme>
    <a:fontScheme name="Custom 99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M55661986_Win32_SL_V16" id="{C08B0D31-9878-4B86-9AA2-489D9D63805D}" vid="{DECC9CCA-8386-4D88-B03D-E024FA4FDFC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5C2645A-E767-4D7E-984D-234E531E455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0F048343-1EA9-44C3-883E-652FAAF0713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F2A2379-DD35-4769-BFD6-4857D72F808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Custom</Template>
  <TotalTime>230</TotalTime>
  <Words>494</Words>
  <Application>Microsoft Office PowerPoint</Application>
  <PresentationFormat>Widescreen</PresentationFormat>
  <Paragraphs>47</Paragraphs>
  <Slides>13</Slides>
  <Notes>11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13</vt:i4>
      </vt:variant>
    </vt:vector>
  </HeadingPairs>
  <TitlesOfParts>
    <vt:vector size="19" baseType="lpstr">
      <vt:lpstr>Aptos</vt:lpstr>
      <vt:lpstr>Arial</vt:lpstr>
      <vt:lpstr>Calibri</vt:lpstr>
      <vt:lpstr>Calibri Light</vt:lpstr>
      <vt:lpstr>Wingdings</vt:lpstr>
      <vt:lpstr>Custom</vt:lpstr>
      <vt:lpstr>Segurança da  Informação – LGPD</vt:lpstr>
      <vt:lpstr>Contexto</vt:lpstr>
      <vt:lpstr>Princípios da Proteção de Dados Pessoais</vt:lpstr>
      <vt:lpstr>Príncipios</vt:lpstr>
      <vt:lpstr>Consentimento e finalidade</vt:lpstr>
      <vt:lpstr>Consentimento, finalidade e Transparência</vt:lpstr>
      <vt:lpstr>Seguraça e responsabilidade</vt:lpstr>
      <vt:lpstr>Segurança e responsabilidade</vt:lpstr>
      <vt:lpstr>Sanções e punições</vt:lpstr>
      <vt:lpstr>Sanções e punições</vt:lpstr>
      <vt:lpstr>Importante lembrar…</vt:lpstr>
      <vt:lpstr>Apresentação do PowerPoint</vt:lpstr>
      <vt:lpstr>Obrigado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BASIC PRESENTATION</dc:title>
  <cp:lastModifiedBy>ALUNO-16</cp:lastModifiedBy>
  <cp:revision>3</cp:revision>
  <dcterms:created xsi:type="dcterms:W3CDTF">2024-02-14T18:56:44Z</dcterms:created>
  <dcterms:modified xsi:type="dcterms:W3CDTF">2024-04-23T10:44:27Z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